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99" r:id="rId2"/>
    <p:sldId id="285" r:id="rId3"/>
    <p:sldId id="287" r:id="rId4"/>
    <p:sldId id="288" r:id="rId5"/>
    <p:sldId id="286" r:id="rId6"/>
    <p:sldId id="295" r:id="rId7"/>
    <p:sldId id="290" r:id="rId8"/>
    <p:sldId id="291" r:id="rId9"/>
    <p:sldId id="293" r:id="rId10"/>
    <p:sldId id="294" r:id="rId11"/>
    <p:sldId id="292" r:id="rId12"/>
    <p:sldId id="296" r:id="rId13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90482" autoAdjust="0"/>
  </p:normalViewPr>
  <p:slideViewPr>
    <p:cSldViewPr snapToGrid="0" showGuides="1">
      <p:cViewPr varScale="1">
        <p:scale>
          <a:sx n="80" d="100"/>
          <a:sy n="80" d="100"/>
        </p:scale>
        <p:origin x="174" y="78"/>
      </p:cViewPr>
      <p:guideLst>
        <p:guide orient="horz" pos="175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8A306-5F74-4C93-B26E-9AD32916B652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557B3-051D-4540-99DF-E24C7A999A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85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12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862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2016/3/16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0" y="2604823"/>
            <a:ext cx="9144000" cy="5053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ja-JP" sz="5400" dirty="0">
                <a:solidFill>
                  <a:srgbClr val="0070C0"/>
                </a:solidFill>
                <a:latin typeface="+mj-ea"/>
              </a:rPr>
              <a:t>QGIS</a:t>
            </a:r>
            <a:r>
              <a:rPr lang="ja-JP" altLang="en-US" sz="5400" dirty="0">
                <a:solidFill>
                  <a:srgbClr val="0070C0"/>
                </a:solidFill>
                <a:latin typeface="+mj-ea"/>
              </a:rPr>
              <a:t>と</a:t>
            </a:r>
            <a:r>
              <a:rPr lang="en-GB" altLang="ja-JP" sz="5400" dirty="0" err="1">
                <a:solidFill>
                  <a:srgbClr val="0070C0"/>
                </a:solidFill>
                <a:latin typeface="+mj-ea"/>
              </a:rPr>
              <a:t>LeafLet</a:t>
            </a:r>
            <a:r>
              <a:rPr lang="ja-JP" altLang="en-US" sz="5400" dirty="0">
                <a:solidFill>
                  <a:srgbClr val="0070C0"/>
                </a:solidFill>
                <a:latin typeface="+mj-ea"/>
              </a:rPr>
              <a:t>の連携</a:t>
            </a:r>
            <a:endParaRPr lang="ja-JP" altLang="en-US" sz="5400" b="1" dirty="0">
              <a:solidFill>
                <a:srgbClr val="0070C0"/>
              </a:solidFill>
              <a:latin typeface="+mj-ea"/>
            </a:endParaRPr>
          </a:p>
        </p:txBody>
      </p:sp>
      <p:sp>
        <p:nvSpPr>
          <p:cNvPr id="5" name="テキスト ボックス 2"/>
          <p:cNvSpPr txBox="1"/>
          <p:nvPr/>
        </p:nvSpPr>
        <p:spPr>
          <a:xfrm>
            <a:off x="351934" y="4884003"/>
            <a:ext cx="8440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sz="1600" b="1" dirty="0" smtClean="0"/>
              <a:t>使用データ：越前市オープンデータ</a:t>
            </a:r>
            <a:r>
              <a:rPr lang="ja-JP" altLang="en-US" sz="1600" b="1" dirty="0"/>
              <a:t>　</a:t>
            </a:r>
            <a:endParaRPr lang="en-US" altLang="ja-JP" sz="1600" b="1" dirty="0" smtClean="0"/>
          </a:p>
          <a:p>
            <a:r>
              <a:rPr lang="ja-JP" altLang="en-US" sz="1600" b="1" dirty="0"/>
              <a:t>越前市防災</a:t>
            </a:r>
            <a:r>
              <a:rPr lang="ja-JP" altLang="en-US" sz="1600" b="1" dirty="0" smtClean="0"/>
              <a:t>安全課</a:t>
            </a:r>
            <a:r>
              <a:rPr lang="ja-JP" altLang="en-US" sz="1600" dirty="0" smtClean="0"/>
              <a:t>　</a:t>
            </a:r>
            <a:r>
              <a:rPr lang="ja-JP" altLang="en-US" sz="1600" b="1" dirty="0" smtClean="0"/>
              <a:t>一次避難場所（風水害）、浸水想定区域（風水害）のデータを加工し、利用。</a:t>
            </a:r>
            <a:endParaRPr lang="en-US" altLang="ja-JP" sz="1600" b="1" dirty="0" smtClean="0"/>
          </a:p>
          <a:p>
            <a:r>
              <a:rPr lang="en-US" altLang="ja-JP" sz="1600" b="1" dirty="0" smtClean="0"/>
              <a:t>(</a:t>
            </a:r>
            <a:r>
              <a:rPr lang="en-GB" altLang="ja-JP" sz="1600" b="1" dirty="0" smtClean="0">
                <a:hlinkClick r:id="rId2"/>
              </a:rPr>
              <a:t>http</a:t>
            </a:r>
            <a:r>
              <a:rPr lang="en-GB" altLang="ja-JP" sz="1600" b="1" dirty="0">
                <a:hlinkClick r:id="rId2"/>
              </a:rPr>
              <a:t>://</a:t>
            </a:r>
            <a:r>
              <a:rPr lang="en-GB" altLang="ja-JP" sz="1600" b="1" dirty="0" smtClean="0">
                <a:hlinkClick r:id="rId2"/>
              </a:rPr>
              <a:t>www.city.echizen.lg.jp/office/010/021/open-data-echizen.html</a:t>
            </a:r>
            <a:r>
              <a:rPr lang="en-GB" altLang="ja-JP" sz="1600" b="1" dirty="0" smtClean="0"/>
              <a:t> </a:t>
            </a:r>
            <a:r>
              <a:rPr lang="en-US" altLang="ja-JP" sz="1600" b="1" dirty="0" smtClean="0"/>
              <a:t>)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4216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ポリゴン</a:t>
            </a:r>
            <a:r>
              <a:rPr lang="ja-JP" altLang="en-US" sz="3200" b="1" dirty="0">
                <a:solidFill>
                  <a:srgbClr val="0070C0"/>
                </a:solidFill>
              </a:rPr>
              <a:t>を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透過する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49"/>
          <a:stretch/>
        </p:blipFill>
        <p:spPr>
          <a:xfrm>
            <a:off x="495300" y="779991"/>
            <a:ext cx="7971969" cy="3334809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495300" y="4382866"/>
            <a:ext cx="72026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600" b="1" dirty="0"/>
              <a:t>fillOpacity: </a:t>
            </a:r>
            <a:r>
              <a:rPr lang="ja-JP" altLang="en-US" sz="1600" b="1" dirty="0" smtClean="0"/>
              <a:t>‘</a:t>
            </a:r>
            <a:r>
              <a:rPr lang="en-US" altLang="ja-JP" sz="1600" b="1" dirty="0" smtClean="0"/>
              <a:t>1.0</a:t>
            </a:r>
            <a:r>
              <a:rPr lang="ja-JP" altLang="en-US" sz="1600" b="1" dirty="0" smtClean="0"/>
              <a:t>’を</a:t>
            </a:r>
            <a:r>
              <a:rPr lang="en-US" altLang="ja-JP" sz="1600" b="1" dirty="0" smtClean="0"/>
              <a:t>0.7</a:t>
            </a:r>
            <a:r>
              <a:rPr lang="ja-JP" altLang="en-US" sz="1600" b="1" dirty="0" smtClean="0"/>
              <a:t>に変更し、</a:t>
            </a:r>
            <a:r>
              <a:rPr lang="en-US" altLang="ja-JP" sz="1600" b="1" dirty="0" smtClean="0"/>
              <a:t>weight:</a:t>
            </a:r>
            <a:r>
              <a:rPr lang="ja-JP" altLang="en-US" sz="1600" b="1" dirty="0" smtClean="0"/>
              <a:t>を</a:t>
            </a:r>
            <a:r>
              <a:rPr lang="en-US" altLang="ja-JP" sz="1600" b="1" dirty="0" smtClean="0"/>
              <a:t>0</a:t>
            </a:r>
            <a:r>
              <a:rPr lang="ja-JP" altLang="en-US" sz="1600" b="1" dirty="0" smtClean="0"/>
              <a:t>に変更する。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これにより、ある程度透過性を持っていて、境界線のないポリゴンが表示できる。</a:t>
            </a:r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8143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176132"/>
            <a:ext cx="6692900" cy="514516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2052720" y="5321299"/>
            <a:ext cx="5038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/>
              <a:t>ローカル</a:t>
            </a:r>
            <a:r>
              <a:rPr lang="ja-JP" altLang="en-US" sz="1600" b="1" dirty="0" smtClean="0"/>
              <a:t>のリポジトリに追加して、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にアップロードする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7880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5900"/>
            <a:ext cx="6096000" cy="48768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1385887" y="5092700"/>
            <a:ext cx="63722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b="1" dirty="0"/>
              <a:t>http://（ユーザー名）.github.io/echizen/echizen_map/index.</a:t>
            </a:r>
            <a:r>
              <a:rPr lang="ja-JP" altLang="en-US" sz="1600" b="1" dirty="0" smtClean="0"/>
              <a:t>htmlをブラウザで開くと、マップが表示される。</a:t>
            </a:r>
            <a:endParaRPr lang="en-US" altLang="ja-JP" sz="1600" b="1" dirty="0" smtClean="0"/>
          </a:p>
          <a:p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8883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利用するデータをダウンロードする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2022268" y="965335"/>
            <a:ext cx="5431972" cy="308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2"/>
              </a:rPr>
              <a:t>http://www.city.echizen.lg.jp/office/010/021/open-data-echizen.</a:t>
            </a:r>
            <a:r>
              <a:rPr lang="ja-JP" altLang="en-US" dirty="0" smtClean="0">
                <a:hlinkClick r:id="rId2"/>
              </a:rPr>
              <a:t>html</a:t>
            </a:r>
            <a:endParaRPr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5381" y="1359772"/>
            <a:ext cx="4773238" cy="366942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87678" y="5182764"/>
            <a:ext cx="7968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越前市が公開している</a:t>
            </a:r>
            <a:r>
              <a:rPr kumimoji="1" lang="ja-JP" altLang="en-US" sz="1600" b="1" dirty="0" smtClean="0"/>
              <a:t>浸水想定</a:t>
            </a:r>
            <a:r>
              <a:rPr lang="ja-JP" altLang="en-US" sz="1600" b="1" dirty="0" smtClean="0"/>
              <a:t>区域と一</a:t>
            </a:r>
            <a:r>
              <a:rPr lang="ja-JP" altLang="en-US" sz="1600" b="1" dirty="0"/>
              <a:t>次</a:t>
            </a:r>
            <a:r>
              <a:rPr lang="ja-JP" altLang="en-US" sz="1600" b="1" dirty="0" smtClean="0"/>
              <a:t>避難所の</a:t>
            </a:r>
            <a:r>
              <a:rPr lang="en-US" altLang="ja-JP" sz="1600" b="1" dirty="0" smtClean="0"/>
              <a:t>shape</a:t>
            </a:r>
            <a:r>
              <a:rPr lang="ja-JP" altLang="en-US" sz="1600" b="1" dirty="0" smtClean="0"/>
              <a:t>ファイルをダウンロードする。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83924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16" y="0"/>
            <a:ext cx="6800367" cy="522778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83127" y="5227782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ダウンロードしたファイルを読み込みスタイルを調整する。</a:t>
            </a:r>
            <a:endParaRPr lang="en-US" altLang="ja-JP" sz="1600" b="1" dirty="0" smtClean="0"/>
          </a:p>
          <a:p>
            <a:pPr algn="ctr"/>
            <a:r>
              <a:rPr kumimoji="1" lang="en-US" altLang="ja-JP" sz="1600" b="1" dirty="0" smtClean="0"/>
              <a:t>※</a:t>
            </a:r>
            <a:r>
              <a:rPr kumimoji="1" lang="ja-JP" altLang="en-US" sz="1600" b="1" dirty="0" smtClean="0"/>
              <a:t>　想定浸水区域は、</a:t>
            </a:r>
            <a:r>
              <a:rPr kumimoji="1" lang="en-US" altLang="ja-JP" sz="1600" b="1" dirty="0" smtClean="0"/>
              <a:t>3</a:t>
            </a:r>
            <a:r>
              <a:rPr kumimoji="1" lang="ja-JP" altLang="en-US" sz="1600" b="1" dirty="0" err="1" smtClean="0"/>
              <a:t>つの</a:t>
            </a:r>
            <a:r>
              <a:rPr kumimoji="1" lang="ja-JP" altLang="en-US" sz="1600" b="1" dirty="0" smtClean="0"/>
              <a:t>ファイルをマージ後、想定浸水深（</a:t>
            </a:r>
            <a:r>
              <a:rPr lang="en-US" altLang="ja-JP" sz="1600" b="1" dirty="0"/>
              <a:t>SAFIELD001</a:t>
            </a:r>
            <a:r>
              <a:rPr kumimoji="1" lang="ja-JP" altLang="en-US" sz="1600" b="1" dirty="0" smtClean="0"/>
              <a:t>）でディゾルブしておく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6688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214" y="0"/>
            <a:ext cx="7303572" cy="500977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0" y="5173528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プラグインの管理とインストールから、</a:t>
            </a:r>
            <a:r>
              <a:rPr lang="en-US" altLang="ja-JP" sz="1600" b="1" dirty="0" smtClean="0"/>
              <a:t>qgis2leaf</a:t>
            </a:r>
            <a:r>
              <a:rPr lang="ja-JP" altLang="en-US" sz="1600" b="1" dirty="0" smtClean="0"/>
              <a:t>をインストールする。</a:t>
            </a:r>
            <a:endParaRPr kumimoji="1" lang="ja-JP" altLang="en-US" sz="1600" b="1" dirty="0"/>
          </a:p>
        </p:txBody>
      </p:sp>
      <p:sp>
        <p:nvSpPr>
          <p:cNvPr id="5" name="正方形/長方形 4"/>
          <p:cNvSpPr/>
          <p:nvPr/>
        </p:nvSpPr>
        <p:spPr>
          <a:xfrm>
            <a:off x="2854035" y="461818"/>
            <a:ext cx="1385455" cy="129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68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991" y="104775"/>
            <a:ext cx="6224484" cy="476562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073" y="908298"/>
            <a:ext cx="3782001" cy="396209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7156450" y="14382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651500" y="32670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548022" y="387032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651500" y="4080566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0" y="484292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　</a:t>
            </a:r>
            <a:r>
              <a:rPr kumimoji="1" lang="en-US" altLang="ja-JP" sz="1600" b="1" dirty="0" smtClean="0"/>
              <a:t>Get Layers </a:t>
            </a:r>
            <a:r>
              <a:rPr kumimoji="1" lang="ja-JP" altLang="en-US" sz="1600" b="1" dirty="0" smtClean="0"/>
              <a:t>をクリック</a:t>
            </a:r>
            <a:r>
              <a:rPr lang="ja-JP" altLang="en-US" sz="1600" b="1" dirty="0" smtClean="0"/>
              <a:t>してレイヤを追加する　　②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を選択する（複数選択できる）　　③　</a:t>
            </a:r>
            <a:r>
              <a:rPr lang="en-US" altLang="ja-JP" sz="1600" b="1" dirty="0" smtClean="0"/>
              <a:t>html</a:t>
            </a:r>
            <a:r>
              <a:rPr lang="ja-JP" altLang="en-US" sz="1600" b="1" dirty="0" smtClean="0"/>
              <a:t>を含んだファイルの出力先を指定する　　④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ページのタイトル、マップのタイトル、マップのサブタイトルを入力する　　⑤</a:t>
            </a:r>
            <a:r>
              <a:rPr lang="en-US" altLang="ja-JP" sz="1600" b="1" dirty="0"/>
              <a:t> </a:t>
            </a:r>
            <a:r>
              <a:rPr lang="en-US" altLang="ja-JP" sz="1600" b="1" dirty="0" smtClean="0"/>
              <a:t>OK </a:t>
            </a:r>
            <a:r>
              <a:rPr lang="ja-JP" altLang="en-US" sz="1600" b="1" dirty="0" smtClean="0"/>
              <a:t>をクリックする　　　</a:t>
            </a:r>
            <a:r>
              <a:rPr lang="en-US" altLang="ja-JP" sz="1600" b="1" dirty="0" smtClean="0"/>
              <a:t>※</a:t>
            </a:r>
            <a:r>
              <a:rPr lang="ja-JP" altLang="en-US" sz="1600" dirty="0" smtClean="0"/>
              <a:t>レイヤ名</a:t>
            </a:r>
            <a:r>
              <a:rPr lang="ja-JP" altLang="en-US" sz="1600" dirty="0"/>
              <a:t>が日本語だとエラーが</a:t>
            </a:r>
            <a:r>
              <a:rPr lang="ja-JP" altLang="en-US" sz="1600" dirty="0" smtClean="0"/>
              <a:t>でる</a:t>
            </a:r>
            <a:endParaRPr lang="ja-JP" altLang="en-US" sz="16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678660" y="4534503"/>
            <a:ext cx="36580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⑤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69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974" y="1452562"/>
            <a:ext cx="3811657" cy="2809875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0" y="762000"/>
            <a:ext cx="4953000" cy="3962400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>
            <a:off x="1295400" y="2857500"/>
            <a:ext cx="30956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0" y="5130225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ローカルで、</a:t>
            </a:r>
            <a:r>
              <a:rPr kumimoji="1" lang="en-US" altLang="ja-JP" sz="1600" b="1" dirty="0" smtClean="0"/>
              <a:t>html</a:t>
            </a:r>
            <a:r>
              <a:rPr kumimoji="1" lang="ja-JP" altLang="en-US" sz="1600" b="1" dirty="0" smtClean="0"/>
              <a:t>ファイルを開き中身を確認する。</a:t>
            </a:r>
            <a:endParaRPr kumimoji="1" lang="en-US" altLang="ja-JP" sz="1600" b="1" dirty="0" smtClean="0"/>
          </a:p>
          <a:p>
            <a:pPr algn="ctr"/>
            <a:r>
              <a:rPr lang="ja-JP" altLang="en-US" sz="1600" b="1" dirty="0" smtClean="0"/>
              <a:t>（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の追加、レイヤの透過、凡例の日本語化など、マップを調整する）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62437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 smtClean="0">
                <a:solidFill>
                  <a:srgbClr val="0070C0"/>
                </a:solidFill>
              </a:rPr>
              <a:t>凡例の変更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38113" y="3016785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.control.layers(baseMaps,{"</a:t>
            </a:r>
            <a:r>
              <a:rPr lang="ja-JP" altLang="en-US" b="1" dirty="0">
                <a:solidFill>
                  <a:srgbClr val="FFC000"/>
                </a:solidFill>
              </a:rPr>
              <a:t>一次避難所</a:t>
            </a:r>
            <a:r>
              <a:rPr lang="ja-JP" altLang="en-US" dirty="0">
                <a:solidFill>
                  <a:schemeClr val="bg1"/>
                </a:solidFill>
              </a:rPr>
              <a:t>": exp_refugefirststageJSON,"</a:t>
            </a:r>
            <a:r>
              <a:rPr lang="ja-JP" altLang="en-US" b="1" dirty="0">
                <a:solidFill>
                  <a:srgbClr val="FFC000"/>
                </a:solidFill>
              </a:rPr>
              <a:t>想定浸水区域</a:t>
            </a:r>
            <a:r>
              <a:rPr lang="ja-JP" altLang="en-US" dirty="0">
                <a:solidFill>
                  <a:schemeClr val="bg1"/>
                </a:solidFill>
              </a:rPr>
              <a:t>"</a:t>
            </a:r>
            <a:r>
              <a:rPr lang="ja-JP" altLang="en-US" dirty="0" smtClean="0">
                <a:solidFill>
                  <a:schemeClr val="bg1"/>
                </a:solidFill>
              </a:rPr>
              <a:t>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38113" y="931714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refugefirststage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ja-JP" altLang="en-US" dirty="0">
                <a:solidFill>
                  <a:schemeClr val="bg1"/>
                </a:solidFill>
              </a:rPr>
              <a:t>: exp_refugefirststageJSON,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floodassumedarea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0" y="5101856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</a:t>
            </a:r>
            <a:r>
              <a:rPr lang="ja-JP" altLang="en-US" sz="1600" b="1" dirty="0" smtClean="0"/>
              <a:t>テキストエディタで</a:t>
            </a:r>
            <a:r>
              <a:rPr kumimoji="1" lang="ja-JP" altLang="en-US" sz="1600" b="1" dirty="0" smtClean="0"/>
              <a:t>開き、↑の文を書き換える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22077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1925" y="121313"/>
            <a:ext cx="7886700" cy="505354"/>
          </a:xfrm>
        </p:spPr>
        <p:txBody>
          <a:bodyPr>
            <a:noAutofit/>
          </a:bodyPr>
          <a:lstStyle/>
          <a:p>
            <a:r>
              <a:rPr lang="ja-JP" altLang="en-US" sz="3200" b="1" dirty="0" smtClean="0">
                <a:solidFill>
                  <a:srgbClr val="0070C0"/>
                </a:solidFill>
              </a:rPr>
              <a:t>ベースマップ（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地理院地図）の追加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55600" y="2379164"/>
            <a:ext cx="8788400" cy="95667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basemap_3 = </a:t>
            </a:r>
            <a:r>
              <a:rPr lang="en-US" altLang="ja-JP" dirty="0" err="1">
                <a:solidFill>
                  <a:schemeClr val="bg1"/>
                </a:solidFill>
              </a:rPr>
              <a:t>L.tileLayer</a:t>
            </a:r>
            <a:r>
              <a:rPr lang="en-US" altLang="ja-JP" dirty="0">
                <a:solidFill>
                  <a:schemeClr val="bg1"/>
                </a:solidFill>
              </a:rPr>
              <a:t>('http://cyberjapandata.gsi.go.jp/xyz/</a:t>
            </a:r>
            <a:r>
              <a:rPr lang="en-US" altLang="ja-JP" dirty="0" err="1">
                <a:solidFill>
                  <a:schemeClr val="bg1"/>
                </a:solidFill>
              </a:rPr>
              <a:t>std</a:t>
            </a:r>
            <a:r>
              <a:rPr lang="en-US" altLang="ja-JP" dirty="0">
                <a:solidFill>
                  <a:schemeClr val="bg1"/>
                </a:solidFill>
              </a:rPr>
              <a:t>/{z}/{x}/{y}.</a:t>
            </a:r>
            <a:r>
              <a:rPr lang="en-US" altLang="ja-JP" dirty="0" err="1">
                <a:solidFill>
                  <a:schemeClr val="bg1"/>
                </a:solidFill>
              </a:rPr>
              <a:t>png</a:t>
            </a:r>
            <a:r>
              <a:rPr lang="en-US" altLang="ja-JP" dirty="0">
                <a:solidFill>
                  <a:schemeClr val="bg1"/>
                </a:solidFill>
              </a:rPr>
              <a:t>', {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	attribution: </a:t>
            </a:r>
            <a:r>
              <a:rPr lang="en-US" altLang="ja-JP" dirty="0" err="1">
                <a:solidFill>
                  <a:schemeClr val="bg1"/>
                </a:solidFill>
              </a:rPr>
              <a:t>additional_attrib</a:t>
            </a:r>
            <a:r>
              <a:rPr lang="en-US" altLang="ja-JP" dirty="0">
                <a:solidFill>
                  <a:schemeClr val="bg1"/>
                </a:solidFill>
              </a:rPr>
              <a:t> + 'Tiles Courtesy of &lt;a </a:t>
            </a:r>
            <a:r>
              <a:rPr lang="en-US" altLang="ja-JP" dirty="0" err="1">
                <a:solidFill>
                  <a:schemeClr val="bg1"/>
                </a:solidFill>
              </a:rPr>
              <a:t>href</a:t>
            </a:r>
            <a:r>
              <a:rPr lang="en-US" altLang="ja-JP" dirty="0">
                <a:solidFill>
                  <a:schemeClr val="bg1"/>
                </a:solidFill>
              </a:rPr>
              <a:t>="http://maps.gsi.go.jp/development/ichiran.html"&gt; </a:t>
            </a:r>
            <a:r>
              <a:rPr lang="ja-JP" altLang="en-US" dirty="0">
                <a:solidFill>
                  <a:schemeClr val="bg1"/>
                </a:solidFill>
              </a:rPr>
              <a:t>地理院タイル</a:t>
            </a:r>
            <a:r>
              <a:rPr lang="en-US" altLang="ja-JP" dirty="0">
                <a:solidFill>
                  <a:schemeClr val="bg1"/>
                </a:solidFill>
              </a:rPr>
              <a:t>&lt;/a&gt;'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});</a:t>
            </a:r>
            <a:endParaRPr lang="ja-JP" altLang="en-US" dirty="0">
              <a:solidFill>
                <a:schemeClr val="bg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780876"/>
            <a:ext cx="9144000" cy="136557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57" y="3637492"/>
            <a:ext cx="9085943" cy="1082581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6742205" y="5021729"/>
            <a:ext cx="2286203" cy="3084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ja-JP" altLang="en-US" dirty="0" err="1" smtClean="0">
                <a:solidFill>
                  <a:schemeClr val="bg1"/>
                </a:solidFill>
              </a:rPr>
              <a:t>,</a:t>
            </a:r>
            <a:r>
              <a:rPr lang="ja-JP" altLang="en-US" dirty="0" smtClean="0">
                <a:solidFill>
                  <a:schemeClr val="bg1"/>
                </a:solidFill>
              </a:rPr>
              <a:t>‘地理院</a:t>
            </a:r>
            <a:r>
              <a:rPr lang="ja-JP" altLang="en-US" dirty="0">
                <a:solidFill>
                  <a:schemeClr val="bg1"/>
                </a:solidFill>
              </a:rPr>
              <a:t>タイル</a:t>
            </a:r>
            <a:r>
              <a:rPr lang="ja-JP" altLang="en-US" dirty="0" smtClean="0">
                <a:solidFill>
                  <a:schemeClr val="bg1"/>
                </a:solidFill>
              </a:rPr>
              <a:t>'</a:t>
            </a:r>
            <a:r>
              <a:rPr lang="ja-JP" altLang="en-US" dirty="0">
                <a:solidFill>
                  <a:schemeClr val="bg1"/>
                </a:solidFill>
              </a:rPr>
              <a:t>:basemap_3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-32465" y="5330147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を開き↑の文を付け加える</a:t>
            </a:r>
            <a:endParaRPr kumimoji="1" lang="en-US" altLang="ja-JP" sz="1600" b="1" dirty="0" smtClean="0"/>
          </a:p>
        </p:txBody>
      </p:sp>
      <p:cxnSp>
        <p:nvCxnSpPr>
          <p:cNvPr id="9" name="直線矢印コネクタ 8"/>
          <p:cNvCxnSpPr>
            <a:stCxn id="8" idx="1"/>
          </p:cNvCxnSpPr>
          <p:nvPr/>
        </p:nvCxnSpPr>
        <p:spPr>
          <a:xfrm flipH="1" flipV="1">
            <a:off x="2914650" y="4295775"/>
            <a:ext cx="3827555" cy="8801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/>
          <p:nvPr/>
        </p:nvCxnSpPr>
        <p:spPr>
          <a:xfrm flipH="1" flipV="1">
            <a:off x="744447" y="2077509"/>
            <a:ext cx="417603" cy="3016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733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0"/>
            <a:ext cx="6429375" cy="51435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0" y="5130225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を開き、編集内容を確認する</a:t>
            </a:r>
            <a:endParaRPr kumimoji="1" lang="en-US" altLang="ja-JP" sz="1600" b="1" dirty="0" smtClean="0"/>
          </a:p>
        </p:txBody>
      </p:sp>
      <p:sp>
        <p:nvSpPr>
          <p:cNvPr id="6" name="正方形/長方形 5"/>
          <p:cNvSpPr/>
          <p:nvPr/>
        </p:nvSpPr>
        <p:spPr>
          <a:xfrm>
            <a:off x="6851649" y="783647"/>
            <a:ext cx="863601" cy="7117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6708775" y="5031797"/>
            <a:ext cx="492126" cy="1117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5296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2956</TotalTime>
  <Words>278</Words>
  <Application>Microsoft Office PowerPoint</Application>
  <PresentationFormat>画面に合わせる (16:10)</PresentationFormat>
  <Paragraphs>46</Paragraphs>
  <Slides>12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利用するデータをダウンロードする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凡例の変更</vt:lpstr>
      <vt:lpstr>ベースマップ（地理院地図）の追加</vt:lpstr>
      <vt:lpstr>PowerPoint プレゼンテーション</vt:lpstr>
      <vt:lpstr>ポリゴンを透過する</vt:lpstr>
      <vt:lpstr>PowerPoint プレゼンテーション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168</cp:revision>
  <dcterms:created xsi:type="dcterms:W3CDTF">2015-06-26T03:04:37Z</dcterms:created>
  <dcterms:modified xsi:type="dcterms:W3CDTF">2016-03-16T03:42:34Z</dcterms:modified>
</cp:coreProperties>
</file>

<file path=docProps/thumbnail.jpeg>
</file>